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Petrona Bold" panose="020B0604020202020204" charset="0"/>
      <p:bold r:id="rId13"/>
    </p:embeddedFont>
    <p:embeddedFont>
      <p:font typeface="Petrona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9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3777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 Type Classification using Sentinel-2/NWPU-RESISC45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272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Pipeline with ResNet50 &amp; EfficientNetB0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658892"/>
            <a:ext cx="12698730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Applications of Land Cover Classification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12589" y="1765935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23806" y="1977152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03" y="2110740"/>
            <a:ext cx="274796" cy="3434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3806" y="2791539"/>
            <a:ext cx="301156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Agriculture Monitoring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23806" y="3263503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crop health, yields, and seasonal changes across vast agricultural regions for food security planning.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998" y="1765935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28215" y="1977152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110740"/>
            <a:ext cx="274796" cy="3434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8215" y="2791539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28215" y="3263503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urban sprawl, infrastructure development, and land use patterns for sustainable city growth.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2589" y="4329827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23806" y="454104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03" y="4674632"/>
            <a:ext cx="274796" cy="3434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3806" y="5355431"/>
            <a:ext cx="3747135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Resource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23806" y="582739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water bodies, wetlands, and watersheds for conservation and drought monitoring strategies.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6998" y="4329827"/>
            <a:ext cx="6500813" cy="2360295"/>
          </a:xfrm>
          <a:prstGeom prst="roundRect">
            <a:avLst>
              <a:gd name="adj" fmla="val 36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28215" y="454104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212" y="4674632"/>
            <a:ext cx="274796" cy="34349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8215" y="5355431"/>
            <a:ext cx="295751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Environmental Studies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28215" y="582739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deforestation, biodiversity loss, and climate change impacts on natural ecosystems.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12589" y="6919079"/>
            <a:ext cx="1320522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 Accurately distinguish between 45+ distinct land types from high-resolution satellite imagery using automated deep learning approaches.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502" y="460772"/>
            <a:ext cx="7430929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NWPU-RESISC45 Dataset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86502" y="1455658"/>
            <a:ext cx="276510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Statistics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586502" y="1968698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31,500 high-resolution images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502" y="2295406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distinct land cover classes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502" y="2622113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distribution (~700 images per class)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502" y="2948821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resolution: 224×224 pixels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6502" y="3275528"/>
            <a:ext cx="6524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RGB color channels from Sentinel-2 satellite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0" y="1476613"/>
            <a:ext cx="6524268" cy="652426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86502" y="8377833"/>
            <a:ext cx="13457396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Representative classes include Forest, River, Desert, Airport, Urban areas, Industrial zones, Agricultural fields, and Residential neighborhoods - providing comprehensive coverage of global land use patterns.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12338"/>
            <a:ext cx="7585234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Insights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79383" y="2477453"/>
            <a:ext cx="3681293" cy="3186589"/>
          </a:xfrm>
          <a:prstGeom prst="roundRect">
            <a:avLst>
              <a:gd name="adj" fmla="val 2935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2510" y="2730579"/>
            <a:ext cx="317504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Balanced Class Distribution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32510" y="3629739"/>
            <a:ext cx="317504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of the 45 classes contains approximately 700 images, ensuring unbiased model training without class imbalance issues.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323" y="2477453"/>
            <a:ext cx="3681293" cy="3186589"/>
          </a:xfrm>
          <a:prstGeom prst="roundRect">
            <a:avLst>
              <a:gd name="adj" fmla="val 2935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36450" y="2730579"/>
            <a:ext cx="317504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Standardization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36450" y="3629739"/>
            <a:ext cx="317504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images preprocessed to consistent 224×224 pixel resolution with normalized RGB channels for optimal neural network input.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9383" y="5886688"/>
            <a:ext cx="7585234" cy="1735098"/>
          </a:xfrm>
          <a:prstGeom prst="roundRect">
            <a:avLst>
              <a:gd name="adj" fmla="val 539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2510" y="6139815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Analysis Tools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2510" y="6656189"/>
            <a:ext cx="70789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EDA notebook includes color histogram analysis, sample image grids, and class distribution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252"/>
            <a:ext cx="931104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 Comparison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81.9%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13617" y="382464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ResNet50 Baseline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35066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foundation performance demonstrating the viability of deep learning approaches for satellite image classification.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96.3%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511522" y="3824645"/>
            <a:ext cx="360723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EfficientNetB0 Improved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235893" y="43506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accuracy improvement through efficient architecture design and optimized parameter usage.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79284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14.4%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97822" y="382464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Gain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677995" y="43506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Remarkable improvement achieved through architectural optimization and advanced training strategies.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574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 techniques: AdamW optimizer, cosine annealing learning rate schedule, early stopping regularization, and data augmentation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5477"/>
            <a:ext cx="945761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Streamlit Application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Upload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93790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upload satellite images through an intuitive drag-and-drop interface.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16962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Inference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216962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EfficientNetB0 model (.pth format) processes uploaded images in real-time.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35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90304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40133" y="54646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Land Type Prediction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9640133" y="599063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returns confident predictions with probability scores for all 45 land cover classes.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540"/>
            <a:ext cx="868787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 Roadmap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299960" y="1931789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10087" y="21717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0049" y="1931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28093" y="1953042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594485" y="2009656"/>
            <a:ext cx="458664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1: Enhanced Visualization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93790" y="253567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Grad-CAM heatmaps into Streamlit app for explainable AI and model interpretability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5325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0049" y="3292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28093" y="3313926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8449270" y="3370540"/>
            <a:ext cx="390846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2: Model Ensembling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449270" y="389655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ResNet50 and EfficientNet predictions through weighted voting for improved classification accuracy.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7055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0049" y="44656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28093" y="4486930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2020133" y="4543544"/>
            <a:ext cx="416099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3: Architecture Scaling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93790" y="506956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EfficientNetV2 with larger variants (B3, B4) for enhanced feature extraction capabilities.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859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0049" y="5638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28093" y="5659934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22" name="Text 20"/>
          <p:cNvSpPr/>
          <p:nvPr/>
        </p:nvSpPr>
        <p:spPr>
          <a:xfrm>
            <a:off x="8449270" y="5716548"/>
            <a:ext cx="38017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4: Dataset Extension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8449270" y="624256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EuroSAT and additional Sentinel-2 datasets for broader geographic coverage and robustness.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582" y="660083"/>
            <a:ext cx="5127427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Structure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" y="1673900"/>
            <a:ext cx="372904" cy="3729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582" y="2279809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Abdelrhman Al Ghonimi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52582" y="2712006"/>
            <a:ext cx="654605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 Researcher &amp; Model Development - Architected deep learning pipeline and conducted experimental design.</a:t>
            </a:r>
            <a:endParaRPr lang="ar-EG" sz="14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643" y="1673900"/>
            <a:ext cx="372904" cy="3729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1643" y="2279809"/>
            <a:ext cx="272605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/>
              <a:t>Samah </a:t>
            </a:r>
            <a:r>
              <a:rPr lang="en-US" sz="2000" b="1" dirty="0" err="1"/>
              <a:t>Elmenady</a:t>
            </a:r>
            <a:endParaRPr lang="en-US" sz="2400" dirty="0">
              <a:effectLst/>
            </a:endParaRPr>
          </a:p>
        </p:txBody>
      </p:sp>
      <p:sp>
        <p:nvSpPr>
          <p:cNvPr id="8" name="Text 4"/>
          <p:cNvSpPr/>
          <p:nvPr/>
        </p:nvSpPr>
        <p:spPr>
          <a:xfrm>
            <a:off x="7431643" y="2712006"/>
            <a:ext cx="65461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App Development &amp; Deployment - Built interactive interface and production deployment systems.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82" y="3681413"/>
            <a:ext cx="372904" cy="3729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2582" y="4287322"/>
            <a:ext cx="289274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Abdelrhman Al Ghonimi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52582" y="4719518"/>
            <a:ext cx="6546056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&amp; EDA - Comprehensive exploratory analysis and statistical insights generation.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643" y="3681413"/>
            <a:ext cx="372904" cy="3729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1643" y="4287322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Zaid Sobhey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31643" y="4719518"/>
            <a:ext cx="65461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&amp; Results Reporting - Technical writing and comprehensive results analysis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652582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0"/>
          <p:cNvSpPr/>
          <p:nvPr/>
        </p:nvSpPr>
        <p:spPr>
          <a:xfrm>
            <a:off x="629722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1"/>
          <p:cNvSpPr/>
          <p:nvPr/>
        </p:nvSpPr>
        <p:spPr>
          <a:xfrm>
            <a:off x="930473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Zaid </a:t>
            </a:r>
            <a:r>
              <a:rPr lang="en-US" sz="180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Sobhey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930473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Preprocessing &amp; Augmentations - Implemented data pipeline, normalization strategies, and augmentation techniques for robust model training.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5156478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5133618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>
            <a:off x="5434370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Mohamed Osama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5434370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Optimization &amp; Training Pipeline - Designed training architecture, hyperparameter tuning, and optimization strategies for maximum performance.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9660374" y="5525691"/>
            <a:ext cx="4317444" cy="2043827"/>
          </a:xfrm>
          <a:prstGeom prst="roundRect">
            <a:avLst>
              <a:gd name="adj" fmla="val 5369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9637514" y="5525691"/>
            <a:ext cx="91440" cy="2043827"/>
          </a:xfrm>
          <a:prstGeom prst="roundRect">
            <a:avLst>
              <a:gd name="adj" fmla="val 85641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9938266" y="5735003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Yasmin Mohsen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9938266" y="6167199"/>
            <a:ext cx="383024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Metrics &amp; Testing - Comprehensive model evaluation, cross-validation implementation, and performance benchmarking protocols.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538" y="1268254"/>
            <a:ext cx="7280077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Impact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10538" y="2289691"/>
            <a:ext cx="3744397" cy="2563416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4970" y="2504123"/>
            <a:ext cx="284487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24970" y="2983706"/>
            <a:ext cx="3315533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demonstrated 96.3% accuracy in automated land cover classification, establishing new benchmarks for satellite imagery analysis.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746" y="2289691"/>
            <a:ext cx="3744516" cy="2563416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76178" y="2504123"/>
            <a:ext cx="320337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76178" y="2983706"/>
            <a:ext cx="3315653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Production-ready Streamlit application enables immediate deployment for environmental monitoring, urban planning, and agricultural assessment.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0538" y="5059918"/>
            <a:ext cx="7695724" cy="1901428"/>
          </a:xfrm>
          <a:prstGeom prst="roundRect">
            <a:avLst>
              <a:gd name="adj" fmla="val 45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24970" y="5274350"/>
            <a:ext cx="284487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24970" y="5753933"/>
            <a:ext cx="7266861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through ensemble methods, explainable AI integration, and multi-dataset training for global-scale land use monitoring.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654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</vt:lpstr>
      <vt:lpstr>Aptos</vt:lpstr>
      <vt:lpstr>Petrona Bold</vt:lpstr>
      <vt:lpstr>Petrona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Abdelrhman Al Ghonimi</cp:lastModifiedBy>
  <cp:revision>5</cp:revision>
  <dcterms:created xsi:type="dcterms:W3CDTF">2025-09-25T21:28:28Z</dcterms:created>
  <dcterms:modified xsi:type="dcterms:W3CDTF">2025-12-05T16:17:37Z</dcterms:modified>
</cp:coreProperties>
</file>